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5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82C29-3044-474F-8870-05852D5B64B5}" type="datetimeFigureOut">
              <a:rPr lang="en-US" smtClean="0"/>
              <a:pPr/>
              <a:t>12/11/2019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0A483-07C7-4B59-B229-95B23B6AAA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287F8-DAA0-4CF8-ADEF-5A8EFE10D7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30A483-07C7-4B59-B229-95B23B6AAA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5248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err="1" smtClean="0">
                <a:solidFill>
                  <a:srgbClr val="C00000"/>
                </a:solidFill>
                <a:latin typeface="Times New Roman" pitchFamily="18" charset="0"/>
                <a:cs typeface="Times New Roman" pitchFamily="18" charset="0"/>
              </a:rPr>
              <a:t>Shri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Chhatrapati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Shivaji</a:t>
            </a:r>
            <a:r>
              <a:rPr lang="en-US" sz="3600" b="1" dirty="0" smtClean="0">
                <a:solidFill>
                  <a:srgbClr val="C00000"/>
                </a:solidFill>
                <a:latin typeface="Times New Roman" pitchFamily="18" charset="0"/>
                <a:cs typeface="Times New Roman" pitchFamily="18" charset="0"/>
              </a:rPr>
              <a:t> College, </a:t>
            </a:r>
            <a:r>
              <a:rPr lang="en-US" sz="3600" b="1" dirty="0" err="1" smtClean="0">
                <a:solidFill>
                  <a:srgbClr val="C00000"/>
                </a:solidFill>
                <a:latin typeface="Times New Roman" pitchFamily="18" charset="0"/>
                <a:cs typeface="Times New Roman" pitchFamily="18" charset="0"/>
              </a:rPr>
              <a:t>Omerga</a:t>
            </a:r>
            <a:endParaRPr lang="en-US" sz="3600" b="1" dirty="0" smtClean="0">
              <a:solidFill>
                <a:srgbClr val="C00000"/>
              </a:solidFill>
              <a:latin typeface="Times New Roman" pitchFamily="18" charset="0"/>
              <a:cs typeface="Times New Roman" pitchFamily="18" charset="0"/>
            </a:endParaRPr>
          </a:p>
          <a:p>
            <a:pPr algn="ctr"/>
            <a:endParaRPr lang="en-US" sz="3200" b="1" dirty="0" smtClean="0">
              <a:solidFill>
                <a:srgbClr val="C00000"/>
              </a:solidFill>
              <a:latin typeface="Times New Roman" pitchFamily="18" charset="0"/>
              <a:cs typeface="Times New Roman" pitchFamily="18" charset="0"/>
            </a:endParaRPr>
          </a:p>
          <a:p>
            <a:pPr algn="ctr"/>
            <a:r>
              <a:rPr lang="en-US" sz="3600" b="1" dirty="0" smtClean="0">
                <a:solidFill>
                  <a:srgbClr val="C00000"/>
                </a:solidFill>
                <a:latin typeface="Times New Roman" pitchFamily="18" charset="0"/>
                <a:cs typeface="Times New Roman" pitchFamily="18" charset="0"/>
              </a:rPr>
              <a:t>Dept. of Physics and Electronics</a:t>
            </a:r>
          </a:p>
          <a:p>
            <a:pPr algn="ctr">
              <a:lnSpc>
                <a:spcPct val="200000"/>
              </a:lnSpc>
            </a:pPr>
            <a:r>
              <a:rPr lang="en-US" sz="3600" b="1" dirty="0" smtClean="0">
                <a:solidFill>
                  <a:srgbClr val="0070C0"/>
                </a:solidFill>
                <a:latin typeface="Times New Roman" pitchFamily="18" charset="0"/>
                <a:cs typeface="Times New Roman" pitchFamily="18" charset="0"/>
              </a:rPr>
              <a:t>Subject: Physics		Paper No. XV</a:t>
            </a:r>
          </a:p>
          <a:p>
            <a:pPr algn="ctr">
              <a:lnSpc>
                <a:spcPct val="200000"/>
              </a:lnSpc>
            </a:pPr>
            <a:r>
              <a:rPr lang="en-US" sz="3600" b="1" dirty="0" smtClean="0">
                <a:solidFill>
                  <a:srgbClr val="0070C0"/>
                </a:solidFill>
                <a:latin typeface="Times New Roman" pitchFamily="18" charset="0"/>
                <a:cs typeface="Times New Roman" pitchFamily="18" charset="0"/>
              </a:rPr>
              <a:t>Class: B. Sc. VI Semester </a:t>
            </a:r>
          </a:p>
          <a:p>
            <a:pPr algn="ctr">
              <a:lnSpc>
                <a:spcPct val="250000"/>
              </a:lnSpc>
            </a:pPr>
            <a:r>
              <a:rPr lang="en-US" sz="4000" b="1" dirty="0" smtClean="0">
                <a:solidFill>
                  <a:srgbClr val="C00000"/>
                </a:solidFill>
                <a:latin typeface="Times New Roman" pitchFamily="18" charset="0"/>
                <a:cs typeface="Times New Roman" pitchFamily="18" charset="0"/>
              </a:rPr>
              <a:t>			Quantum Mechanics</a:t>
            </a:r>
            <a:r>
              <a:rPr lang="en-US" b="1" dirty="0" smtClean="0">
                <a:solidFill>
                  <a:srgbClr val="0070C0"/>
                </a:solidFill>
                <a:latin typeface="Times New Roman" pitchFamily="18" charset="0"/>
                <a:cs typeface="Times New Roman" pitchFamily="18" charset="0"/>
              </a:rPr>
              <a:t>		</a:t>
            </a:r>
          </a:p>
          <a:p>
            <a:pPr algn="ctr">
              <a:lnSpc>
                <a:spcPct val="250000"/>
              </a:lnSpc>
            </a:pPr>
            <a:r>
              <a:rPr lang="en-US" sz="2800" b="1" dirty="0" smtClean="0">
                <a:solidFill>
                  <a:srgbClr val="0070C0"/>
                </a:solidFill>
                <a:latin typeface="Times New Roman" pitchFamily="18" charset="0"/>
                <a:cs typeface="Times New Roman" pitchFamily="18" charset="0"/>
              </a:rPr>
              <a:t>					Dr. A. S. </a:t>
            </a:r>
            <a:r>
              <a:rPr lang="en-US" sz="2800" b="1" dirty="0" err="1" smtClean="0">
                <a:solidFill>
                  <a:srgbClr val="0070C0"/>
                </a:solidFill>
                <a:latin typeface="Times New Roman" pitchFamily="18" charset="0"/>
                <a:cs typeface="Times New Roman" pitchFamily="18" charset="0"/>
              </a:rPr>
              <a:t>Padampalle</a:t>
            </a:r>
            <a:endParaRPr lang="en-US" sz="2800" b="1" dirty="0">
              <a:solidFill>
                <a:srgbClr val="C0000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15400" cy="701730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3"/>
          <a:srcRect/>
          <a:stretch>
            <a:fillRect/>
          </a:stretch>
        </p:blipFill>
        <p:spPr bwMode="auto">
          <a:xfrm>
            <a:off x="0" y="-152400"/>
            <a:ext cx="8915400" cy="31813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028950"/>
            <a:ext cx="8763000" cy="38290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endParaRPr lang="en-US" dirty="0"/>
          </a:p>
        </p:txBody>
      </p:sp>
      <p:sp>
        <p:nvSpPr>
          <p:cNvPr id="4" name="TextBox 3"/>
          <p:cNvSpPr txBox="1"/>
          <p:nvPr/>
        </p:nvSpPr>
        <p:spPr>
          <a:xfrm>
            <a:off x="0" y="-914400"/>
            <a:ext cx="9144000" cy="701730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srcRect/>
          <a:stretch>
            <a:fillRect/>
          </a:stretch>
        </p:blipFill>
        <p:spPr bwMode="auto">
          <a:xfrm>
            <a:off x="990600" y="152400"/>
            <a:ext cx="6934200" cy="10287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09600" y="1295400"/>
            <a:ext cx="8124825" cy="50292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91600" cy="707886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smtClean="0"/>
          </a:p>
          <a:p>
            <a:r>
              <a:rPr lang="en-US" sz="2000" dirty="0" smtClean="0">
                <a:latin typeface="Times New Roman" pitchFamily="18" charset="0"/>
                <a:cs typeface="Times New Roman" pitchFamily="18" charset="0"/>
              </a:rPr>
              <a:t>The number of oscillators per unit volume in the wavelength range </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+d </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is given by</a:t>
            </a:r>
          </a:p>
          <a:p>
            <a:endParaRPr lang="en-US" dirty="0" smtClean="0"/>
          </a:p>
          <a:p>
            <a:endParaRPr lang="en-US" dirty="0" smtClean="0"/>
          </a:p>
          <a:p>
            <a:endParaRPr lang="en-US" dirty="0" smtClean="0"/>
          </a:p>
          <a:p>
            <a:endParaRPr lang="en-US" dirty="0" smtClean="0"/>
          </a:p>
          <a:p>
            <a:endParaRPr lang="en-US" dirty="0" smtClean="0"/>
          </a:p>
          <a:p>
            <a:pPr>
              <a:lnSpc>
                <a:spcPct val="150000"/>
              </a:lnSpc>
            </a:pPr>
            <a:r>
              <a:rPr lang="en-US" sz="2000" dirty="0" smtClean="0">
                <a:latin typeface="Times New Roman" pitchFamily="18" charset="0"/>
                <a:cs typeface="Times New Roman" pitchFamily="18" charset="0"/>
              </a:rPr>
              <a:t>Hence the energy density of radiation between the wavelength range </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 is  E</a:t>
            </a:r>
            <a:r>
              <a:rPr lang="en-US" sz="2000" baseline="-25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 No. of oscillator per unit volume in the range </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 X Average energy.</a:t>
            </a: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a:t>
            </a:r>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a:p>
        </p:txBody>
      </p:sp>
      <p:pic>
        <p:nvPicPr>
          <p:cNvPr id="4098" name="Picture 2"/>
          <p:cNvPicPr>
            <a:picLocks noChangeAspect="1" noChangeArrowheads="1"/>
          </p:cNvPicPr>
          <p:nvPr/>
        </p:nvPicPr>
        <p:blipFill>
          <a:blip r:embed="rId3"/>
          <a:srcRect/>
          <a:stretch>
            <a:fillRect/>
          </a:stretch>
        </p:blipFill>
        <p:spPr bwMode="auto">
          <a:xfrm>
            <a:off x="2743200" y="762000"/>
            <a:ext cx="4171950" cy="10572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1295400" y="3276600"/>
            <a:ext cx="6315075" cy="27241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1066800" y="0"/>
            <a:ext cx="7086600" cy="2952750"/>
          </a:xfrm>
          <a:prstGeom prst="rect">
            <a:avLst/>
          </a:prstGeom>
          <a:noFill/>
          <a:ln w="9525">
            <a:noFill/>
            <a:miter lim="800000"/>
            <a:headEnd/>
            <a:tailEnd/>
          </a:ln>
          <a:effectLst/>
        </p:spPr>
      </p:pic>
      <p:sp>
        <p:nvSpPr>
          <p:cNvPr id="4" name="TextBox 3"/>
          <p:cNvSpPr txBox="1"/>
          <p:nvPr/>
        </p:nvSpPr>
        <p:spPr>
          <a:xfrm>
            <a:off x="0" y="3048000"/>
            <a:ext cx="9144000" cy="43396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smtClean="0"/>
          </a:p>
          <a:p>
            <a:pPr>
              <a:lnSpc>
                <a:spcPct val="150000"/>
              </a:lnSpc>
            </a:pPr>
            <a:r>
              <a:rPr lang="en-US" sz="2000" dirty="0" smtClean="0">
                <a:latin typeface="Times New Roman" pitchFamily="18" charset="0"/>
                <a:cs typeface="Times New Roman" pitchFamily="18" charset="0"/>
              </a:rPr>
              <a:t>The equation (16) represents Planck’s law of radiation. </a:t>
            </a:r>
          </a:p>
          <a:p>
            <a:pPr>
              <a:lnSpc>
                <a:spcPct val="150000"/>
              </a:lnSpc>
            </a:pPr>
            <a:r>
              <a:rPr lang="en-US" sz="2000" dirty="0" smtClean="0">
                <a:latin typeface="Times New Roman" pitchFamily="18" charset="0"/>
                <a:cs typeface="Times New Roman" pitchFamily="18" charset="0"/>
              </a:rPr>
              <a:t>Planck’s law can also be represented in terms of frequencies.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a:p>
        </p:txBody>
      </p:sp>
      <p:pic>
        <p:nvPicPr>
          <p:cNvPr id="5123" name="Picture 3"/>
          <p:cNvPicPr>
            <a:picLocks noChangeAspect="1" noChangeArrowheads="1"/>
          </p:cNvPicPr>
          <p:nvPr/>
        </p:nvPicPr>
        <p:blipFill>
          <a:blip r:embed="rId4"/>
          <a:srcRect/>
          <a:stretch>
            <a:fillRect/>
          </a:stretch>
        </p:blipFill>
        <p:spPr bwMode="auto">
          <a:xfrm>
            <a:off x="838200" y="4724400"/>
            <a:ext cx="7458075" cy="12763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9249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solidFill>
                  <a:srgbClr val="C00000"/>
                </a:solidFill>
                <a:latin typeface="Times New Roman" pitchFamily="18" charset="0"/>
                <a:cs typeface="Times New Roman" pitchFamily="18" charset="0"/>
              </a:rPr>
              <a:t>Deductions of Radiation laws from Planck’s Law:</a:t>
            </a:r>
          </a:p>
          <a:p>
            <a:endParaRPr lang="en-US" dirty="0" smtClean="0"/>
          </a:p>
          <a:p>
            <a:pPr marL="400050" indent="-400050">
              <a:buAutoNum type="romanUcPeriod"/>
            </a:pPr>
            <a:r>
              <a:rPr lang="en-US" sz="2400" dirty="0" smtClean="0">
                <a:solidFill>
                  <a:srgbClr val="C00000"/>
                </a:solidFill>
                <a:latin typeface="Times New Roman" pitchFamily="18" charset="0"/>
                <a:cs typeface="Times New Roman" pitchFamily="18" charset="0"/>
              </a:rPr>
              <a:t>Wien’s Law: </a:t>
            </a:r>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pPr marL="400050" indent="-400050">
              <a:buAutoNum type="romanUcPeriod"/>
            </a:pPr>
            <a:endParaRPr lang="en-US" dirty="0" smtClean="0"/>
          </a:p>
          <a:p>
            <a:endParaRPr lang="en-US" dirty="0"/>
          </a:p>
        </p:txBody>
      </p:sp>
      <p:pic>
        <p:nvPicPr>
          <p:cNvPr id="6146" name="Picture 2"/>
          <p:cNvPicPr>
            <a:picLocks noChangeAspect="1" noChangeArrowheads="1"/>
          </p:cNvPicPr>
          <p:nvPr/>
        </p:nvPicPr>
        <p:blipFill>
          <a:blip r:embed="rId3"/>
          <a:srcRect/>
          <a:stretch>
            <a:fillRect/>
          </a:stretch>
        </p:blipFill>
        <p:spPr bwMode="auto">
          <a:xfrm>
            <a:off x="457200" y="1981200"/>
            <a:ext cx="8382000" cy="36195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0" y="838200"/>
            <a:ext cx="8943975" cy="4724400"/>
          </a:xfrm>
          <a:prstGeom prst="rect">
            <a:avLst/>
          </a:prstGeom>
          <a:noFill/>
          <a:ln w="9525">
            <a:noFill/>
            <a:miter lim="800000"/>
            <a:headEnd/>
            <a:tailEnd/>
          </a:ln>
          <a:effectLst/>
        </p:spPr>
      </p:pic>
      <p:sp>
        <p:nvSpPr>
          <p:cNvPr id="7" name="TextBox 6"/>
          <p:cNvSpPr txBox="1"/>
          <p:nvPr/>
        </p:nvSpPr>
        <p:spPr>
          <a:xfrm>
            <a:off x="0" y="5715000"/>
            <a:ext cx="8915400" cy="9848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smtClean="0"/>
          </a:p>
          <a:p>
            <a:r>
              <a:rPr lang="en-US" sz="2000" dirty="0" smtClean="0">
                <a:latin typeface="Times New Roman" pitchFamily="18" charset="0"/>
                <a:cs typeface="Times New Roman" pitchFamily="18" charset="0"/>
              </a:rPr>
              <a:t>Thus Planck’s law reduces to Raleigh- jean’s law at longer wavelength. </a:t>
            </a:r>
          </a:p>
          <a:p>
            <a:endParaRPr lang="en-US" sz="2000" dirty="0">
              <a:latin typeface="Times New Roman" pitchFamily="18" charset="0"/>
              <a:cs typeface="Times New Roman" pitchFamily="18" charset="0"/>
            </a:endParaRPr>
          </a:p>
        </p:txBody>
      </p:sp>
      <p:sp>
        <p:nvSpPr>
          <p:cNvPr id="8" name="TextBox 7"/>
          <p:cNvSpPr txBox="1"/>
          <p:nvPr/>
        </p:nvSpPr>
        <p:spPr>
          <a:xfrm>
            <a:off x="0" y="1"/>
            <a:ext cx="8458200" cy="67710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smtClean="0"/>
          </a:p>
          <a:p>
            <a:r>
              <a:rPr lang="en-US" sz="2000" dirty="0" smtClean="0">
                <a:solidFill>
                  <a:srgbClr val="C00000"/>
                </a:solidFill>
                <a:latin typeface="Times New Roman" pitchFamily="18" charset="0"/>
                <a:cs typeface="Times New Roman" pitchFamily="18" charset="0"/>
              </a:rPr>
              <a:t>II. Raleigh- Jean’s law:</a:t>
            </a:r>
            <a:endParaRPr lang="en-US"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18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solidFill>
                  <a:srgbClr val="C00000"/>
                </a:solidFill>
                <a:latin typeface="Times New Roman" pitchFamily="18" charset="0"/>
                <a:cs typeface="Times New Roman" pitchFamily="18" charset="0"/>
              </a:rPr>
              <a:t>Matter </a:t>
            </a:r>
            <a:r>
              <a:rPr lang="en-US" sz="2400" b="1" dirty="0" smtClean="0">
                <a:solidFill>
                  <a:srgbClr val="C00000"/>
                </a:solidFill>
                <a:latin typeface="Times New Roman" pitchFamily="18" charset="0"/>
                <a:cs typeface="Times New Roman" pitchFamily="18" charset="0"/>
              </a:rPr>
              <a:t>Waves</a:t>
            </a:r>
          </a:p>
          <a:p>
            <a:r>
              <a:rPr lang="en-US" sz="2400" dirty="0" smtClean="0">
                <a:solidFill>
                  <a:srgbClr val="C00000"/>
                </a:solidFill>
                <a:latin typeface="Times New Roman" pitchFamily="18" charset="0"/>
                <a:cs typeface="Times New Roman" pitchFamily="18" charset="0"/>
              </a:rPr>
              <a:t>De Broglie’s Hypothesis: </a:t>
            </a:r>
          </a:p>
          <a:p>
            <a:endParaRPr lang="en-US" sz="2400" dirty="0" smtClean="0"/>
          </a:p>
          <a:p>
            <a:r>
              <a:rPr lang="en-US" sz="2000" dirty="0" smtClean="0">
                <a:latin typeface="Times New Roman" pitchFamily="18" charset="0"/>
                <a:cs typeface="Times New Roman" pitchFamily="18" charset="0"/>
              </a:rPr>
              <a:t>1. Waves and particles are the modes of energy propagation.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 Universe of composed of matter and radiations.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 Since matter loves symmetry matter and waves must be symmetric.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 If radiation like light which is a wave can act like particle some time, then materials like particles can also act like wave some time</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De Broglie waves and wavelength</a:t>
            </a:r>
            <a:r>
              <a:rPr lang="en-US" sz="2000" b="1" dirty="0" smtClean="0">
                <a:solidFill>
                  <a:srgbClr val="C00000"/>
                </a:solidFill>
                <a:latin typeface="Times New Roman" pitchFamily="18" charset="0"/>
                <a:cs typeface="Times New Roman" pitchFamily="18" charset="0"/>
              </a:rPr>
              <a:t>:</a:t>
            </a: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endParaRPr lang="en-US" sz="2000" b="1" dirty="0" smtClean="0">
              <a:solidFill>
                <a:srgbClr val="C00000"/>
              </a:solidFill>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  </a:t>
            </a:r>
            <a:endParaRPr lang="en-US" sz="2000" b="1" dirty="0" smtClean="0">
              <a:solidFill>
                <a:srgbClr val="C00000"/>
              </a:solidFill>
              <a:latin typeface="Times New Roman" pitchFamily="18" charset="0"/>
              <a:cs typeface="Times New Roman" pitchFamily="18" charset="0"/>
            </a:endParaRPr>
          </a:p>
          <a:p>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a:stretch>
            <a:fillRect/>
          </a:stretch>
        </p:blipFill>
        <p:spPr bwMode="auto">
          <a:xfrm>
            <a:off x="914400" y="4267200"/>
            <a:ext cx="6819900" cy="24288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Therefore,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2052" name="Picture 4"/>
          <p:cNvPicPr>
            <a:picLocks noChangeAspect="1" noChangeArrowheads="1"/>
          </p:cNvPicPr>
          <p:nvPr/>
        </p:nvPicPr>
        <p:blipFill>
          <a:blip r:embed="rId3"/>
          <a:srcRect/>
          <a:stretch>
            <a:fillRect/>
          </a:stretch>
        </p:blipFill>
        <p:spPr bwMode="auto">
          <a:xfrm>
            <a:off x="1981200" y="152400"/>
            <a:ext cx="3676650" cy="2505075"/>
          </a:xfrm>
          <a:prstGeom prst="rect">
            <a:avLst/>
          </a:prstGeom>
          <a:noFill/>
          <a:ln w="9525">
            <a:noFill/>
            <a:miter lim="800000"/>
            <a:headEnd/>
            <a:tailEnd/>
          </a:ln>
          <a:effectLst/>
        </p:spPr>
      </p:pic>
      <p:sp>
        <p:nvSpPr>
          <p:cNvPr id="9" name="TextBox 8"/>
          <p:cNvSpPr txBox="1"/>
          <p:nvPr/>
        </p:nvSpPr>
        <p:spPr>
          <a:xfrm>
            <a:off x="0" y="2895600"/>
            <a:ext cx="9144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Where </a:t>
            </a:r>
            <a:r>
              <a:rPr lang="en-US" sz="2000" dirty="0" smtClean="0">
                <a:latin typeface="Times New Roman" pitchFamily="18" charset="0"/>
                <a:cs typeface="Times New Roman" pitchFamily="18" charset="0"/>
              </a:rPr>
              <a:t>p = </a:t>
            </a:r>
            <a:r>
              <a:rPr lang="en-US" sz="2000" dirty="0" err="1" smtClean="0">
                <a:latin typeface="Times New Roman" pitchFamily="18" charset="0"/>
                <a:cs typeface="Times New Roman" pitchFamily="18" charset="0"/>
              </a:rPr>
              <a:t>mv</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the momentum of the </a:t>
            </a:r>
            <a:r>
              <a:rPr lang="en-US" sz="2000" dirty="0" smtClean="0">
                <a:latin typeface="Times New Roman" pitchFamily="18" charset="0"/>
                <a:cs typeface="Times New Roman" pitchFamily="18" charset="0"/>
              </a:rPr>
              <a:t>particle of mass m and velocity V. </a:t>
            </a:r>
            <a:endParaRPr lang="en-US" sz="2000" dirty="0">
              <a:latin typeface="Times New Roman" pitchFamily="18" charset="0"/>
              <a:cs typeface="Times New Roman" pitchFamily="18" charset="0"/>
            </a:endParaRPr>
          </a:p>
        </p:txBody>
      </p:sp>
      <p:sp>
        <p:nvSpPr>
          <p:cNvPr id="10" name="TextBox 9"/>
          <p:cNvSpPr txBox="1"/>
          <p:nvPr/>
        </p:nvSpPr>
        <p:spPr>
          <a:xfrm>
            <a:off x="0" y="3429000"/>
            <a:ext cx="7315200" cy="1015663"/>
          </a:xfrm>
          <a:prstGeom prst="rect">
            <a:avLst/>
          </a:prstGeom>
          <a:noFill/>
        </p:spPr>
        <p:txBody>
          <a:bodyPr wrap="square" rtlCol="0">
            <a:spAutoFit/>
          </a:bodyPr>
          <a:lstStyle/>
          <a:p>
            <a:r>
              <a:rPr lang="en-US" sz="2000" dirty="0" smtClean="0">
                <a:solidFill>
                  <a:srgbClr val="C00000"/>
                </a:solidFill>
                <a:latin typeface="Times New Roman" pitchFamily="18" charset="0"/>
                <a:cs typeface="Times New Roman" pitchFamily="18" charset="0"/>
              </a:rPr>
              <a:t>De Broglie wavelength in terms of </a:t>
            </a:r>
            <a:r>
              <a:rPr lang="en-US" sz="2000" dirty="0" smtClean="0">
                <a:solidFill>
                  <a:srgbClr val="C00000"/>
                </a:solidFill>
                <a:latin typeface="Times New Roman" pitchFamily="18" charset="0"/>
                <a:cs typeface="Times New Roman" pitchFamily="18" charset="0"/>
              </a:rPr>
              <a:t>energy</a:t>
            </a:r>
          </a:p>
          <a:p>
            <a:endParaRPr lang="en-US" sz="2000" dirty="0" smtClean="0">
              <a:solidFill>
                <a:srgbClr val="C00000"/>
              </a:solidFill>
              <a:latin typeface="Times New Roman" pitchFamily="18" charset="0"/>
              <a:cs typeface="Times New Roman" pitchFamily="18" charset="0"/>
            </a:endParaRPr>
          </a:p>
          <a:p>
            <a:r>
              <a:rPr lang="en-US" sz="2000" dirty="0" smtClean="0"/>
              <a:t>We know that Kinetic energy </a:t>
            </a:r>
            <a:r>
              <a:rPr lang="en-US" sz="2000" dirty="0" smtClean="0">
                <a:solidFill>
                  <a:srgbClr val="C00000"/>
                </a:solidFill>
                <a:latin typeface="Times New Roman" pitchFamily="18" charset="0"/>
                <a:cs typeface="Times New Roman" pitchFamily="18" charset="0"/>
              </a:rPr>
              <a:t> </a:t>
            </a:r>
            <a:endParaRPr lang="en-US" sz="2000" dirty="0">
              <a:solidFill>
                <a:srgbClr val="C00000"/>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4"/>
          <a:srcRect/>
          <a:stretch>
            <a:fillRect/>
          </a:stretch>
        </p:blipFill>
        <p:spPr bwMode="auto">
          <a:xfrm>
            <a:off x="3352800" y="3886200"/>
            <a:ext cx="2952750" cy="733425"/>
          </a:xfrm>
          <a:prstGeom prst="rect">
            <a:avLst/>
          </a:prstGeom>
          <a:noFill/>
          <a:ln w="9525">
            <a:noFill/>
            <a:miter lim="800000"/>
            <a:headEnd/>
            <a:tailEnd/>
          </a:ln>
          <a:effectLst/>
        </p:spPr>
      </p:pic>
      <p:sp>
        <p:nvSpPr>
          <p:cNvPr id="15" name="TextBox 14"/>
          <p:cNvSpPr txBox="1"/>
          <p:nvPr/>
        </p:nvSpPr>
        <p:spPr>
          <a:xfrm>
            <a:off x="152400" y="4876800"/>
            <a:ext cx="4038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Multiplying by m on both sides </a:t>
            </a:r>
            <a:endParaRPr lang="en-US" sz="2000" dirty="0">
              <a:latin typeface="Times New Roman" pitchFamily="18" charset="0"/>
              <a:cs typeface="Times New Roman" pitchFamily="18" charset="0"/>
            </a:endParaRPr>
          </a:p>
        </p:txBody>
      </p:sp>
      <p:pic>
        <p:nvPicPr>
          <p:cNvPr id="2056" name="Picture 8"/>
          <p:cNvPicPr>
            <a:picLocks noChangeAspect="1" noChangeArrowheads="1"/>
          </p:cNvPicPr>
          <p:nvPr/>
        </p:nvPicPr>
        <p:blipFill>
          <a:blip r:embed="rId5"/>
          <a:srcRect/>
          <a:stretch>
            <a:fillRect/>
          </a:stretch>
        </p:blipFill>
        <p:spPr bwMode="auto">
          <a:xfrm>
            <a:off x="4343400" y="4876800"/>
            <a:ext cx="2314575" cy="17145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524000" y="152400"/>
            <a:ext cx="5457825" cy="2228850"/>
          </a:xfrm>
          <a:prstGeom prst="rect">
            <a:avLst/>
          </a:prstGeom>
          <a:noFill/>
          <a:ln w="9525">
            <a:noFill/>
            <a:miter lim="800000"/>
            <a:headEnd/>
            <a:tailEnd/>
          </a:ln>
          <a:effectLst/>
        </p:spPr>
      </p:pic>
      <p:sp>
        <p:nvSpPr>
          <p:cNvPr id="6" name="TextBox 5"/>
          <p:cNvSpPr txBox="1"/>
          <p:nvPr/>
        </p:nvSpPr>
        <p:spPr>
          <a:xfrm>
            <a:off x="0" y="2743200"/>
            <a:ext cx="89916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2000" dirty="0" err="1" smtClean="0">
                <a:latin typeface="Times New Roman" pitchFamily="18" charset="0"/>
                <a:cs typeface="Times New Roman" pitchFamily="18" charset="0"/>
              </a:rPr>
              <a:t>Eq</a:t>
            </a:r>
            <a:r>
              <a:rPr lang="en-US" sz="2000" baseline="30000" dirty="0" err="1"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(7) represent De Broglie’s wavelength in terms of energy.</a:t>
            </a:r>
          </a:p>
          <a:p>
            <a:pPr>
              <a:lnSpc>
                <a:spcPct val="150000"/>
              </a:lnSpc>
            </a:pPr>
            <a:r>
              <a:rPr lang="en-US" sz="2000" dirty="0" smtClean="0">
                <a:latin typeface="Times New Roman" pitchFamily="18" charset="0"/>
                <a:cs typeface="Times New Roman" pitchFamily="18" charset="0"/>
              </a:rPr>
              <a:t>Let q be charge and V be potential on charged particle then, Kinetic energy of particle is E = </a:t>
            </a:r>
            <a:r>
              <a:rPr lang="en-US" sz="2000" dirty="0" err="1" smtClean="0">
                <a:latin typeface="Times New Roman" pitchFamily="18" charset="0"/>
                <a:cs typeface="Times New Roman" pitchFamily="18" charset="0"/>
              </a:rPr>
              <a:t>qV</a:t>
            </a:r>
            <a:r>
              <a:rPr lang="en-US" sz="2000" dirty="0" smtClean="0">
                <a:latin typeface="Times New Roman" pitchFamily="18" charset="0"/>
                <a:cs typeface="Times New Roman" pitchFamily="18" charset="0"/>
              </a:rPr>
              <a:t> .</a:t>
            </a:r>
          </a:p>
          <a:p>
            <a:pPr>
              <a:lnSpc>
                <a:spcPct val="150000"/>
              </a:lnSpc>
              <a:buFont typeface="Symbol"/>
              <a:buChar char="\"/>
            </a:pPr>
            <a:r>
              <a:rPr lang="en-US" sz="2000" dirty="0" smtClean="0">
                <a:latin typeface="Times New Roman" pitchFamily="18" charset="0"/>
                <a:cs typeface="Times New Roman" pitchFamily="18" charset="0"/>
                <a:sym typeface="Symbol"/>
              </a:rPr>
              <a:t>De Broglie wavelength is </a:t>
            </a:r>
          </a:p>
          <a:p>
            <a:pPr>
              <a:buFont typeface="Symbol"/>
              <a:buChar char="\"/>
            </a:pPr>
            <a:endParaRPr lang="en-US" sz="2000" dirty="0" smtClean="0">
              <a:latin typeface="Times New Roman" pitchFamily="18" charset="0"/>
              <a:cs typeface="Times New Roman" pitchFamily="18" charset="0"/>
              <a:sym typeface="Symbol"/>
            </a:endParaRPr>
          </a:p>
          <a:p>
            <a:pPr>
              <a:buFont typeface="Symbol"/>
              <a:buChar char="\"/>
            </a:pPr>
            <a:endParaRPr lang="en-US" sz="2000" dirty="0" smtClean="0">
              <a:latin typeface="Times New Roman" pitchFamily="18" charset="0"/>
              <a:cs typeface="Times New Roman" pitchFamily="18" charset="0"/>
              <a:sym typeface="Symbol"/>
            </a:endParaRPr>
          </a:p>
          <a:p>
            <a:pPr>
              <a:buFont typeface="Symbol"/>
              <a:buChar char="\"/>
            </a:pPr>
            <a:endParaRPr lang="en-US" sz="20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4"/>
          <a:srcRect/>
          <a:stretch>
            <a:fillRect/>
          </a:stretch>
        </p:blipFill>
        <p:spPr bwMode="auto">
          <a:xfrm>
            <a:off x="3810000" y="4267200"/>
            <a:ext cx="1276350" cy="6572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610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Physical significance of the wave function </a:t>
            </a:r>
            <a:r>
              <a:rPr lang="en-US" sz="2400" dirty="0" smtClean="0">
                <a:latin typeface="Times New Roman" pitchFamily="18" charset="0"/>
                <a:cs typeface="Times New Roman" pitchFamily="18" charset="0"/>
                <a:sym typeface="Symbol"/>
              </a:rPr>
              <a:t></a:t>
            </a:r>
          </a:p>
          <a:p>
            <a:r>
              <a:rPr lang="en-US" sz="2400" dirty="0" smtClean="0"/>
              <a:t> </a:t>
            </a:r>
            <a:endParaRPr lang="en-US" sz="2400" dirty="0">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1" y="838200"/>
            <a:ext cx="9144000" cy="42386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0" y="5257800"/>
            <a:ext cx="8648700" cy="8572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1096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solidFill>
                  <a:srgbClr val="C00000"/>
                </a:solidFill>
                <a:latin typeface="Times New Roman" pitchFamily="18" charset="0"/>
                <a:cs typeface="Times New Roman" pitchFamily="18" charset="0"/>
              </a:rPr>
              <a:t>Need for Quantum Physics</a:t>
            </a:r>
          </a:p>
          <a:p>
            <a:pPr>
              <a:lnSpc>
                <a:spcPct val="150000"/>
              </a:lnSpc>
              <a:buFont typeface="Wingdings" pitchFamily="2" charset="2"/>
              <a:buChar char="Ø"/>
            </a:pPr>
            <a:r>
              <a:rPr lang="en-US" sz="2000" dirty="0" smtClean="0">
                <a:latin typeface="Times New Roman" pitchFamily="18" charset="0"/>
                <a:cs typeface="Times New Roman" pitchFamily="18" charset="0"/>
              </a:rPr>
              <a:t>Problems remained from classical mechanics that the special theory of relativity didn’t explain. Attempts to apply the laws of classical physics to explain the behavior of matter on the atomic scale were consistently unsuccessful.</a:t>
            </a:r>
          </a:p>
          <a:p>
            <a:pPr>
              <a:lnSpc>
                <a:spcPct val="150000"/>
              </a:lnSpc>
            </a:pPr>
            <a:r>
              <a:rPr lang="en-US" sz="2000" dirty="0" smtClean="0">
                <a:latin typeface="Times New Roman" pitchFamily="18" charset="0"/>
                <a:cs typeface="Times New Roman" pitchFamily="18" charset="0"/>
              </a:rPr>
              <a:t>Problems included:</a:t>
            </a:r>
          </a:p>
          <a:p>
            <a:pPr lvl="1">
              <a:lnSpc>
                <a:spcPct val="150000"/>
              </a:lnSpc>
              <a:buFont typeface="Wingdings" pitchFamily="2" charset="2"/>
              <a:buChar char="Ø"/>
            </a:pPr>
            <a:r>
              <a:rPr lang="en-US" sz="2000" dirty="0" smtClean="0">
                <a:latin typeface="Times New Roman" pitchFamily="18" charset="0"/>
                <a:cs typeface="Times New Roman" pitchFamily="18" charset="0"/>
              </a:rPr>
              <a:t>Blackbody radiation</a:t>
            </a:r>
          </a:p>
          <a:p>
            <a:pPr lvl="1">
              <a:lnSpc>
                <a:spcPct val="150000"/>
              </a:lnSpc>
              <a:buFont typeface="Wingdings" pitchFamily="2" charset="2"/>
              <a:buChar char="Ø"/>
            </a:pPr>
            <a:r>
              <a:rPr lang="en-US" sz="2000" dirty="0" smtClean="0">
                <a:latin typeface="Times New Roman" pitchFamily="18" charset="0"/>
                <a:cs typeface="Times New Roman" pitchFamily="18" charset="0"/>
              </a:rPr>
              <a:t>The electromagnetic radiation emitted by a heated object</a:t>
            </a:r>
          </a:p>
          <a:p>
            <a:pPr lvl="1">
              <a:lnSpc>
                <a:spcPct val="150000"/>
              </a:lnSpc>
              <a:buFont typeface="Wingdings" pitchFamily="2" charset="2"/>
              <a:buChar char="Ø"/>
            </a:pPr>
            <a:r>
              <a:rPr lang="en-US" sz="2000" dirty="0" smtClean="0">
                <a:latin typeface="Times New Roman" pitchFamily="18" charset="0"/>
                <a:cs typeface="Times New Roman" pitchFamily="18" charset="0"/>
              </a:rPr>
              <a:t>Photoelectric effect </a:t>
            </a:r>
          </a:p>
          <a:p>
            <a:pPr lvl="1">
              <a:lnSpc>
                <a:spcPct val="150000"/>
              </a:lnSpc>
              <a:buFont typeface="Wingdings" pitchFamily="2" charset="2"/>
              <a:buChar char="Ø"/>
            </a:pPr>
            <a:r>
              <a:rPr lang="en-US" sz="2000" dirty="0" smtClean="0">
                <a:latin typeface="Times New Roman" pitchFamily="18" charset="0"/>
                <a:cs typeface="Times New Roman" pitchFamily="18" charset="0"/>
              </a:rPr>
              <a:t>Emission of electrons by an illuminated metal</a:t>
            </a:r>
          </a:p>
          <a:p>
            <a:pPr lvl="2">
              <a:lnSpc>
                <a:spcPct val="150000"/>
              </a:lnSpc>
            </a:pPr>
            <a:r>
              <a:rPr lang="en-US" sz="2000" b="1" dirty="0" smtClean="0">
                <a:solidFill>
                  <a:srgbClr val="C00000"/>
                </a:solidFill>
                <a:latin typeface="Times New Roman" pitchFamily="18" charset="0"/>
                <a:cs typeface="Times New Roman" pitchFamily="18" charset="0"/>
              </a:rPr>
              <a:t>Quantum Mechanics Revolution</a:t>
            </a:r>
          </a:p>
          <a:p>
            <a:pPr>
              <a:lnSpc>
                <a:spcPct val="150000"/>
              </a:lnSpc>
              <a:buFont typeface="Wingdings" pitchFamily="2" charset="2"/>
              <a:buChar char="Ø"/>
            </a:pPr>
            <a:r>
              <a:rPr lang="en-US" sz="2000" dirty="0" smtClean="0">
                <a:latin typeface="Times New Roman" pitchFamily="18" charset="0"/>
                <a:cs typeface="Times New Roman" pitchFamily="18" charset="0"/>
              </a:rPr>
              <a:t>Between 1900 and 1930, another revolution took place in physics.</a:t>
            </a:r>
          </a:p>
          <a:p>
            <a:pPr>
              <a:lnSpc>
                <a:spcPct val="150000"/>
              </a:lnSpc>
              <a:buFont typeface="Wingdings" pitchFamily="2" charset="2"/>
              <a:buChar char="Ø"/>
            </a:pPr>
            <a:r>
              <a:rPr lang="en-US" sz="2000" dirty="0" smtClean="0">
                <a:latin typeface="Times New Roman" pitchFamily="18" charset="0"/>
                <a:cs typeface="Times New Roman" pitchFamily="18" charset="0"/>
              </a:rPr>
              <a:t>A new theory called </a:t>
            </a:r>
            <a:r>
              <a:rPr lang="en-US" sz="2000" i="1" dirty="0" smtClean="0">
                <a:latin typeface="Times New Roman" pitchFamily="18" charset="0"/>
                <a:cs typeface="Times New Roman" pitchFamily="18" charset="0"/>
              </a:rPr>
              <a:t>quantum mechanics</a:t>
            </a:r>
            <a:r>
              <a:rPr lang="en-US" sz="2000" dirty="0" smtClean="0">
                <a:latin typeface="Times New Roman" pitchFamily="18" charset="0"/>
                <a:cs typeface="Times New Roman" pitchFamily="18" charset="0"/>
              </a:rPr>
              <a:t> was successful in explaining the behavior of    	particles of microscopic size.</a:t>
            </a:r>
          </a:p>
          <a:p>
            <a:pPr>
              <a:lnSpc>
                <a:spcPct val="150000"/>
              </a:lnSpc>
              <a:buFont typeface="Wingdings" pitchFamily="2" charset="2"/>
              <a:buChar char="Ø"/>
            </a:pPr>
            <a:r>
              <a:rPr lang="en-US" sz="2000" dirty="0" smtClean="0">
                <a:latin typeface="Times New Roman" pitchFamily="18" charset="0"/>
                <a:cs typeface="Times New Roman" pitchFamily="18" charset="0"/>
              </a:rPr>
              <a:t>The first explanation using quantum theory was introduced by Max Planck.</a:t>
            </a:r>
          </a:p>
          <a:p>
            <a:pPr>
              <a:lnSpc>
                <a:spcPct val="150000"/>
              </a:lnSpc>
              <a:buFont typeface="Wingdings" pitchFamily="2" charset="2"/>
              <a:buChar char="Ø"/>
            </a:pPr>
            <a:r>
              <a:rPr lang="en-US" sz="2000" dirty="0" smtClean="0">
                <a:latin typeface="Times New Roman" pitchFamily="18" charset="0"/>
                <a:cs typeface="Times New Roman" pitchFamily="18" charset="0"/>
              </a:rPr>
              <a:t>Many other physicists were involved in other subsequent developments</a:t>
            </a:r>
            <a:endParaRPr lang="en-US"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93100"/>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Schrodinger wave equation </a:t>
            </a:r>
            <a:endParaRPr lang="en-US" sz="2400" b="1" dirty="0" smtClean="0">
              <a:solidFill>
                <a:srgbClr val="C00000"/>
              </a:solidFill>
              <a:latin typeface="Times New Roman" pitchFamily="18" charset="0"/>
              <a:cs typeface="Times New Roman" pitchFamily="18" charset="0"/>
            </a:endParaRPr>
          </a:p>
          <a:p>
            <a:r>
              <a:rPr lang="en-US" sz="2000" dirty="0" smtClean="0">
                <a:solidFill>
                  <a:srgbClr val="0070C0"/>
                </a:solidFill>
                <a:latin typeface="Times New Roman" pitchFamily="18" charset="0"/>
                <a:cs typeface="Times New Roman" pitchFamily="18" charset="0"/>
              </a:rPr>
              <a:t>Schrodinger equation is basic equation of matter waves. </a:t>
            </a:r>
          </a:p>
          <a:p>
            <a:r>
              <a:rPr lang="en-US" sz="2000" dirty="0" smtClean="0">
                <a:solidFill>
                  <a:srgbClr val="0070C0"/>
                </a:solidFill>
                <a:latin typeface="Times New Roman" pitchFamily="18" charset="0"/>
                <a:cs typeface="Times New Roman" pitchFamily="18" charset="0"/>
              </a:rPr>
              <a:t>The two forms of the wave equation are: </a:t>
            </a:r>
          </a:p>
          <a:p>
            <a:endParaRPr lang="en-US" sz="2000" dirty="0" smtClean="0">
              <a:solidFill>
                <a:srgbClr val="0070C0"/>
              </a:solidFill>
              <a:latin typeface="Times New Roman" pitchFamily="18" charset="0"/>
              <a:cs typeface="Times New Roman" pitchFamily="18" charset="0"/>
            </a:endParaRPr>
          </a:p>
          <a:p>
            <a:r>
              <a:rPr lang="en-US" sz="2000" dirty="0" smtClean="0">
                <a:solidFill>
                  <a:srgbClr val="0070C0"/>
                </a:solidFill>
                <a:latin typeface="Times New Roman" pitchFamily="18" charset="0"/>
                <a:cs typeface="Times New Roman" pitchFamily="18" charset="0"/>
              </a:rPr>
              <a:t>1. Time independent wave equation </a:t>
            </a:r>
          </a:p>
          <a:p>
            <a:endParaRPr lang="en-US" sz="2000" dirty="0" smtClean="0">
              <a:solidFill>
                <a:srgbClr val="0070C0"/>
              </a:solidFill>
              <a:latin typeface="Times New Roman" pitchFamily="18" charset="0"/>
              <a:cs typeface="Times New Roman" pitchFamily="18" charset="0"/>
            </a:endParaRPr>
          </a:p>
          <a:p>
            <a:r>
              <a:rPr lang="en-US" sz="2000" dirty="0" smtClean="0">
                <a:solidFill>
                  <a:srgbClr val="0070C0"/>
                </a:solidFill>
                <a:latin typeface="Times New Roman" pitchFamily="18" charset="0"/>
                <a:cs typeface="Times New Roman" pitchFamily="18" charset="0"/>
              </a:rPr>
              <a:t>2. Time dependent wave equation </a:t>
            </a:r>
            <a:endParaRPr lang="en-US" sz="2000" dirty="0" smtClean="0">
              <a:solidFill>
                <a:srgbClr val="0070C0"/>
              </a:solidFill>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1. </a:t>
            </a:r>
            <a:r>
              <a:rPr lang="en-US" sz="2000" b="1" dirty="0" smtClean="0">
                <a:solidFill>
                  <a:srgbClr val="C00000"/>
                </a:solidFill>
                <a:latin typeface="Times New Roman" pitchFamily="18" charset="0"/>
                <a:cs typeface="Times New Roman" pitchFamily="18" charset="0"/>
              </a:rPr>
              <a:t>Schrodinger time independent equation: </a:t>
            </a:r>
          </a:p>
          <a:p>
            <a:endParaRPr lang="en-US" dirty="0"/>
          </a:p>
        </p:txBody>
      </p:sp>
      <p:pic>
        <p:nvPicPr>
          <p:cNvPr id="5122" name="Picture 2"/>
          <p:cNvPicPr>
            <a:picLocks noChangeAspect="1" noChangeArrowheads="1"/>
          </p:cNvPicPr>
          <p:nvPr/>
        </p:nvPicPr>
        <p:blipFill>
          <a:blip r:embed="rId3"/>
          <a:srcRect/>
          <a:stretch>
            <a:fillRect/>
          </a:stretch>
        </p:blipFill>
        <p:spPr bwMode="auto">
          <a:xfrm>
            <a:off x="609600" y="2609850"/>
            <a:ext cx="8305800" cy="42481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257175"/>
            <a:ext cx="9143999" cy="63436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304800" y="381000"/>
            <a:ext cx="7229475" cy="58102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533400" y="0"/>
            <a:ext cx="7448550" cy="4295775"/>
          </a:xfrm>
          <a:prstGeom prst="rect">
            <a:avLst/>
          </a:prstGeom>
          <a:noFill/>
          <a:ln w="9525">
            <a:noFill/>
            <a:miter lim="800000"/>
            <a:headEnd/>
            <a:tailEnd/>
          </a:ln>
          <a:effectLst/>
        </p:spPr>
      </p:pic>
      <p:sp>
        <p:nvSpPr>
          <p:cNvPr id="3" name="TextBox 2"/>
          <p:cNvSpPr txBox="1"/>
          <p:nvPr/>
        </p:nvSpPr>
        <p:spPr>
          <a:xfrm>
            <a:off x="0" y="4343400"/>
            <a:ext cx="9144000" cy="1261884"/>
          </a:xfrm>
          <a:prstGeom prst="rect">
            <a:avLst/>
          </a:prstGeom>
          <a:noFill/>
        </p:spPr>
        <p:txBody>
          <a:bodyPr wrap="square" rtlCol="0">
            <a:spAutoFit/>
          </a:bodyPr>
          <a:lstStyle/>
          <a:p>
            <a:endParaRPr lang="en-US" dirty="0" smtClean="0"/>
          </a:p>
          <a:p>
            <a:r>
              <a:rPr lang="en-US" sz="2000" dirty="0" smtClean="0">
                <a:latin typeface="Times New Roman" pitchFamily="18" charset="0"/>
                <a:cs typeface="Times New Roman" pitchFamily="18" charset="0"/>
              </a:rPr>
              <a:t>If E is the energy of the particle and V is the potential energy and ½ mv</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is the kinetic energy, then Total energy (E)= potential energy (V) + kinetic energy (½ mv</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t>
            </a:r>
          </a:p>
          <a:p>
            <a:endParaRPr lang="en-US" dirty="0"/>
          </a:p>
        </p:txBody>
      </p:sp>
      <p:pic>
        <p:nvPicPr>
          <p:cNvPr id="8196" name="Picture 4"/>
          <p:cNvPicPr>
            <a:picLocks noChangeAspect="1" noChangeArrowheads="1"/>
          </p:cNvPicPr>
          <p:nvPr/>
        </p:nvPicPr>
        <p:blipFill>
          <a:blip r:embed="rId4"/>
          <a:srcRect/>
          <a:stretch>
            <a:fillRect/>
          </a:stretch>
        </p:blipFill>
        <p:spPr bwMode="auto">
          <a:xfrm>
            <a:off x="3352800" y="5353050"/>
            <a:ext cx="2514600" cy="15049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0" y="152400"/>
            <a:ext cx="8743950" cy="42100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1447800" y="4724400"/>
            <a:ext cx="6143625" cy="12192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0" y="1447800"/>
            <a:ext cx="8991600" cy="38385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solidFill>
                  <a:srgbClr val="C00000"/>
                </a:solidFill>
                <a:latin typeface="Times New Roman" pitchFamily="18" charset="0"/>
                <a:cs typeface="Times New Roman" pitchFamily="18" charset="0"/>
              </a:rPr>
              <a:t>II. Schrodinger time </a:t>
            </a:r>
            <a:r>
              <a:rPr lang="en-US" sz="2400" dirty="0" smtClean="0">
                <a:solidFill>
                  <a:srgbClr val="C00000"/>
                </a:solidFill>
                <a:latin typeface="Times New Roman" pitchFamily="18" charset="0"/>
                <a:cs typeface="Times New Roman" pitchFamily="18" charset="0"/>
              </a:rPr>
              <a:t>dependent </a:t>
            </a:r>
            <a:r>
              <a:rPr lang="en-US" sz="2400" dirty="0" smtClean="0">
                <a:solidFill>
                  <a:srgbClr val="C00000"/>
                </a:solidFill>
                <a:latin typeface="Times New Roman" pitchFamily="18" charset="0"/>
                <a:cs typeface="Times New Roman" pitchFamily="18" charset="0"/>
              </a:rPr>
              <a:t>equation: </a:t>
            </a:r>
            <a:endParaRPr lang="en-US" sz="2400" dirty="0">
              <a:solidFill>
                <a:srgbClr val="C00000"/>
              </a:solidFill>
              <a:latin typeface="Times New Roman" pitchFamily="18" charset="0"/>
              <a:cs typeface="Times New Roman" pitchFamily="18" charset="0"/>
            </a:endParaRPr>
          </a:p>
        </p:txBody>
      </p:sp>
      <p:sp>
        <p:nvSpPr>
          <p:cNvPr id="5" name="TextBox 4"/>
          <p:cNvSpPr txBox="1"/>
          <p:nvPr/>
        </p:nvSpPr>
        <p:spPr>
          <a:xfrm>
            <a:off x="0" y="381000"/>
            <a:ext cx="91440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2000" dirty="0" smtClean="0">
                <a:solidFill>
                  <a:srgbClr val="0070C0"/>
                </a:solidFill>
                <a:latin typeface="Times New Roman" pitchFamily="18" charset="0"/>
                <a:cs typeface="Times New Roman" pitchFamily="18" charset="0"/>
              </a:rPr>
              <a:t>Consider </a:t>
            </a:r>
            <a:r>
              <a:rPr lang="en-US" sz="2000" dirty="0" smtClean="0">
                <a:solidFill>
                  <a:srgbClr val="0070C0"/>
                </a:solidFill>
                <a:latin typeface="Times New Roman" pitchFamily="18" charset="0"/>
                <a:cs typeface="Times New Roman" pitchFamily="18" charset="0"/>
              </a:rPr>
              <a:t>a wave associated with a particle. </a:t>
            </a:r>
          </a:p>
          <a:p>
            <a:pPr>
              <a:lnSpc>
                <a:spcPct val="150000"/>
              </a:lnSpc>
            </a:pPr>
            <a:r>
              <a:rPr lang="en-US" sz="2000" dirty="0" smtClean="0">
                <a:solidFill>
                  <a:srgbClr val="0070C0"/>
                </a:solidFill>
                <a:latin typeface="Times New Roman" pitchFamily="18" charset="0"/>
                <a:cs typeface="Times New Roman" pitchFamily="18" charset="0"/>
              </a:rPr>
              <a:t>Let </a:t>
            </a:r>
            <a:r>
              <a:rPr lang="en-US" sz="2000" dirty="0" smtClean="0">
                <a:solidFill>
                  <a:srgbClr val="0070C0"/>
                </a:solidFill>
                <a:latin typeface="Times New Roman" pitchFamily="18" charset="0"/>
                <a:cs typeface="Times New Roman" pitchFamily="18" charset="0"/>
              </a:rPr>
              <a:t>x</a:t>
            </a:r>
            <a:r>
              <a:rPr lang="en-US" sz="2000" dirty="0" smtClean="0">
                <a:solidFill>
                  <a:srgbClr val="0070C0"/>
                </a:solidFill>
                <a:latin typeface="Times New Roman" pitchFamily="18" charset="0"/>
                <a:cs typeface="Times New Roman" pitchFamily="18" charset="0"/>
              </a:rPr>
              <a:t>, y, z </a:t>
            </a:r>
            <a:r>
              <a:rPr lang="en-US" sz="2000" dirty="0" smtClean="0">
                <a:solidFill>
                  <a:srgbClr val="0070C0"/>
                </a:solidFill>
                <a:latin typeface="Times New Roman" pitchFamily="18" charset="0"/>
                <a:cs typeface="Times New Roman" pitchFamily="18" charset="0"/>
              </a:rPr>
              <a:t>be the coordinates of the particle. </a:t>
            </a:r>
          </a:p>
          <a:p>
            <a:pPr>
              <a:lnSpc>
                <a:spcPct val="150000"/>
              </a:lnSpc>
            </a:pPr>
            <a:r>
              <a:rPr lang="en-US" sz="2000" dirty="0" smtClean="0">
                <a:solidFill>
                  <a:srgbClr val="0070C0"/>
                </a:solidFill>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Let </a:t>
            </a:r>
            <a:r>
              <a:rPr lang="en-US" sz="2000" dirty="0" smtClean="0">
                <a:solidFill>
                  <a:srgbClr val="0070C0"/>
                </a:solidFill>
                <a:latin typeface="Times New Roman" pitchFamily="18" charset="0"/>
                <a:cs typeface="Times New Roman" pitchFamily="18" charset="0"/>
                <a:sym typeface="Symbol"/>
              </a:rPr>
              <a:t></a:t>
            </a:r>
            <a:r>
              <a:rPr lang="en-US" sz="2000" dirty="0" smtClean="0">
                <a:solidFill>
                  <a:srgbClr val="0070C0"/>
                </a:solidFill>
                <a:latin typeface="Times New Roman" pitchFamily="18" charset="0"/>
                <a:cs typeface="Times New Roman" pitchFamily="18" charset="0"/>
              </a:rPr>
              <a:t>be </a:t>
            </a:r>
            <a:r>
              <a:rPr lang="en-US" sz="2000" dirty="0" smtClean="0">
                <a:solidFill>
                  <a:srgbClr val="0070C0"/>
                </a:solidFill>
                <a:latin typeface="Times New Roman" pitchFamily="18" charset="0"/>
                <a:cs typeface="Times New Roman" pitchFamily="18" charset="0"/>
              </a:rPr>
              <a:t>the displacement for the de Broglie wave at any time</a:t>
            </a:r>
            <a:r>
              <a:rPr lang="en-US" sz="2000" dirty="0" smtClean="0">
                <a:solidFill>
                  <a:srgbClr val="0070C0"/>
                </a:solidFill>
                <a:latin typeface="Times New Roman" pitchFamily="18" charset="0"/>
                <a:cs typeface="Times New Roman" pitchFamily="18" charset="0"/>
              </a:rPr>
              <a:t>,</a:t>
            </a:r>
            <a:endParaRPr lang="en-US" dirty="0">
              <a:solidFill>
                <a:srgbClr val="0070C0"/>
              </a:solidFill>
            </a:endParaRPr>
          </a:p>
        </p:txBody>
      </p:sp>
      <p:pic>
        <p:nvPicPr>
          <p:cNvPr id="11267" name="Picture 3"/>
          <p:cNvPicPr>
            <a:picLocks noChangeAspect="1" noChangeArrowheads="1"/>
          </p:cNvPicPr>
          <p:nvPr/>
        </p:nvPicPr>
        <p:blipFill>
          <a:blip r:embed="rId3"/>
          <a:srcRect/>
          <a:stretch>
            <a:fillRect/>
          </a:stretch>
        </p:blipFill>
        <p:spPr bwMode="auto">
          <a:xfrm>
            <a:off x="0" y="1981200"/>
            <a:ext cx="8991600" cy="39814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srcRect/>
          <a:stretch>
            <a:fillRect/>
          </a:stretch>
        </p:blipFill>
        <p:spPr bwMode="auto">
          <a:xfrm>
            <a:off x="914400" y="152400"/>
            <a:ext cx="6686550" cy="64198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685800" y="0"/>
            <a:ext cx="7248525" cy="277177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914400" y="2971800"/>
            <a:ext cx="7058025" cy="34861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609600"/>
            <a:ext cx="9144000" cy="365760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7108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solidFill>
                  <a:srgbClr val="C00000"/>
                </a:solidFill>
                <a:latin typeface="Times New Roman" pitchFamily="18" charset="0"/>
                <a:cs typeface="Times New Roman" pitchFamily="18" charset="0"/>
              </a:rPr>
              <a:t>Black body:</a:t>
            </a:r>
          </a:p>
          <a:p>
            <a:pPr>
              <a:lnSpc>
                <a:spcPct val="150000"/>
              </a:lnSpc>
              <a:buFont typeface="Wingdings" pitchFamily="2" charset="2"/>
              <a:buChar char="Ø"/>
            </a:pPr>
            <a:r>
              <a:rPr lang="en-US" sz="2000" dirty="0" smtClean="0">
                <a:latin typeface="Times New Roman" pitchFamily="18" charset="0"/>
                <a:cs typeface="Times New Roman" pitchFamily="18" charset="0"/>
              </a:rPr>
              <a:t>A perfect black body is one which absorbs all the radiation of heat falling on it and 	emits all the radiation when heated in an isothermal enclosure. </a:t>
            </a:r>
          </a:p>
          <a:p>
            <a:pPr>
              <a:lnSpc>
                <a:spcPct val="150000"/>
              </a:lnSpc>
              <a:buFont typeface="Wingdings" pitchFamily="2" charset="2"/>
              <a:buChar char="Ø"/>
            </a:pPr>
            <a:r>
              <a:rPr lang="en-US" sz="2000" dirty="0" smtClean="0">
                <a:latin typeface="Times New Roman" pitchFamily="18" charset="0"/>
                <a:cs typeface="Times New Roman" pitchFamily="18" charset="0"/>
              </a:rPr>
              <a:t>The heat radiation emitted by the black body is called black body radiation.</a:t>
            </a:r>
          </a:p>
          <a:p>
            <a:pPr>
              <a:lnSpc>
                <a:spcPct val="150000"/>
              </a:lnSpc>
              <a:buFont typeface="Wingdings" pitchFamily="2" charset="2"/>
              <a:buChar char="Ø"/>
            </a:pPr>
            <a:r>
              <a:rPr lang="en-US" sz="2000" dirty="0" smtClean="0">
                <a:solidFill>
                  <a:srgbClr val="C00000"/>
                </a:solidFill>
                <a:latin typeface="Times New Roman" pitchFamily="18" charset="0"/>
                <a:cs typeface="Times New Roman" pitchFamily="18" charset="0"/>
              </a:rPr>
              <a:t>Laws of Black body radiation:  </a:t>
            </a:r>
          </a:p>
          <a:p>
            <a:pPr>
              <a:buFont typeface="Wingdings" pitchFamily="2" charset="2"/>
              <a:buChar char="Ø"/>
            </a:pPr>
            <a:r>
              <a:rPr lang="en-US" sz="2400" b="1" dirty="0" smtClean="0">
                <a:solidFill>
                  <a:srgbClr val="00B050"/>
                </a:solidFill>
                <a:latin typeface="Times New Roman" pitchFamily="18" charset="0"/>
                <a:cs typeface="Times New Roman" pitchFamily="18" charset="0"/>
              </a:rPr>
              <a:t>1) </a:t>
            </a:r>
            <a:r>
              <a:rPr lang="en-US" sz="2400" dirty="0" smtClean="0">
                <a:solidFill>
                  <a:srgbClr val="00B050"/>
                </a:solidFill>
              </a:rPr>
              <a:t>Wien’s displacement law</a:t>
            </a:r>
            <a:r>
              <a:rPr lang="en-US" sz="2000" dirty="0" smtClean="0"/>
              <a:t>: </a:t>
            </a:r>
          </a:p>
          <a:p>
            <a:pPr>
              <a:lnSpc>
                <a:spcPct val="150000"/>
              </a:lnSpc>
              <a:buFont typeface="Wingdings" pitchFamily="2" charset="2"/>
              <a:buChar char="Ø"/>
            </a:pPr>
            <a:r>
              <a:rPr lang="en-US" sz="2000" dirty="0" smtClean="0">
                <a:latin typeface="Times New Roman" pitchFamily="18" charset="0"/>
                <a:cs typeface="Times New Roman" pitchFamily="18" charset="0"/>
              </a:rPr>
              <a:t>This law states that the product of the maximum wavelength (</a:t>
            </a:r>
            <a:r>
              <a:rPr lang="en-US" sz="2000" dirty="0" smtClean="0">
                <a:latin typeface="Times New Roman" pitchFamily="18" charset="0"/>
                <a:cs typeface="Times New Roman" pitchFamily="18" charset="0"/>
                <a:sym typeface="Symbol"/>
              </a:rPr>
              <a:t></a:t>
            </a:r>
            <a:r>
              <a:rPr lang="en-US" sz="2000" baseline="-25000" dirty="0"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 corresponding to the maximum energy and the absolute temperature is a constant.</a:t>
            </a:r>
          </a:p>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a:p>
            <a:endParaRPr lang="en-US" sz="2000" dirty="0" smtClean="0"/>
          </a:p>
          <a:p>
            <a:endParaRPr lang="en-US" sz="2000" dirty="0" smtClean="0"/>
          </a:p>
          <a:p>
            <a:endParaRPr lang="en-US" sz="2000" dirty="0" smtClean="0"/>
          </a:p>
          <a:p>
            <a:endParaRPr lang="en-US" sz="2000" dirty="0" smtClean="0"/>
          </a:p>
          <a:p>
            <a:pPr>
              <a:lnSpc>
                <a:spcPct val="150000"/>
              </a:lnSpc>
            </a:pPr>
            <a:r>
              <a:rPr lang="en-US" sz="2000" dirty="0" smtClean="0"/>
              <a:t> </a:t>
            </a:r>
            <a:r>
              <a:rPr lang="en-US" sz="2000" dirty="0" smtClean="0">
                <a:latin typeface="Times New Roman" pitchFamily="18" charset="0"/>
                <a:cs typeface="Times New Roman" pitchFamily="18" charset="0"/>
              </a:rPr>
              <a:t>i.e. when the temperature increases the wavelength corresponding to the maximum energy decreases. </a:t>
            </a:r>
            <a:r>
              <a:rPr lang="en-US" sz="2400" b="1"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276600" y="3733800"/>
            <a:ext cx="2152650" cy="1762125"/>
          </a:xfrm>
          <a:prstGeom prst="rect">
            <a:avLst/>
          </a:prstGeom>
          <a:blipFill>
            <a:blip r:embed="rId4"/>
            <a:tile tx="0" ty="0" sx="100000" sy="100000" flip="none" algn="tl"/>
          </a:blip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0"/>
            <a:ext cx="77724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0" i="1" dirty="0" smtClean="0">
                <a:solidFill>
                  <a:srgbClr val="C00000"/>
                </a:solidFill>
                <a:latin typeface="Times New Roman" pitchFamily="18" charset="0"/>
                <a:cs typeface="Times New Roman" pitchFamily="18" charset="0"/>
              </a:rPr>
              <a:t>Thank You !</a:t>
            </a:r>
            <a:endParaRPr lang="en-US" sz="8000" i="1" dirty="0">
              <a:solidFill>
                <a:srgbClr val="C0000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009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solidFill>
                  <a:srgbClr val="C00000"/>
                </a:solidFill>
                <a:latin typeface="Times New Roman" pitchFamily="18" charset="0"/>
                <a:cs typeface="Times New Roman" pitchFamily="18" charset="0"/>
              </a:rPr>
              <a:t>Wien’s radiation law: </a:t>
            </a:r>
          </a:p>
          <a:p>
            <a:pPr>
              <a:lnSpc>
                <a:spcPct val="150000"/>
              </a:lnSpc>
            </a:pPr>
            <a:r>
              <a:rPr lang="en-US" sz="2000" dirty="0" smtClean="0">
                <a:latin typeface="Times New Roman" pitchFamily="18" charset="0"/>
                <a:cs typeface="Times New Roman" pitchFamily="18" charset="0"/>
              </a:rPr>
              <a:t>The maximum energy radiated at peak wavelength is directly proportional to the fifth power of the absolute temperature (T</a:t>
            </a:r>
            <a:r>
              <a:rPr lang="en-US" sz="2000" baseline="30000" dirty="0" smtClean="0">
                <a:latin typeface="Times New Roman" pitchFamily="18" charset="0"/>
                <a:cs typeface="Times New Roman" pitchFamily="18" charset="0"/>
              </a:rPr>
              <a:t>5</a:t>
            </a:r>
            <a:r>
              <a:rPr lang="en-US" sz="2000" dirty="0" smtClean="0">
                <a:latin typeface="Times New Roman" pitchFamily="18" charset="0"/>
                <a:cs typeface="Times New Roman" pitchFamily="18" charset="0"/>
              </a:rPr>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3"/>
          <a:srcRect/>
          <a:stretch>
            <a:fillRect/>
          </a:stretch>
        </p:blipFill>
        <p:spPr bwMode="auto">
          <a:xfrm>
            <a:off x="1" y="1905000"/>
            <a:ext cx="9143999" cy="45148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91600" cy="677108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smtClean="0">
                <a:solidFill>
                  <a:srgbClr val="C00000"/>
                </a:solidFill>
                <a:latin typeface="Times New Roman" pitchFamily="18" charset="0"/>
                <a:cs typeface="Times New Roman" pitchFamily="18" charset="0"/>
              </a:rPr>
              <a:t>Raleigh – Jean’s Law: </a:t>
            </a:r>
          </a:p>
          <a:p>
            <a:pPr>
              <a:lnSpc>
                <a:spcPct val="150000"/>
              </a:lnSpc>
            </a:pPr>
            <a:r>
              <a:rPr lang="en-US" sz="2400" dirty="0" smtClean="0">
                <a:latin typeface="Times New Roman" pitchFamily="18" charset="0"/>
                <a:cs typeface="Times New Roman" pitchFamily="18" charset="0"/>
              </a:rPr>
              <a:t>This law states that the energy distribution is directly proportional to absolute temperature (T) and inversely proportional to the fourth power of wavelength (</a:t>
            </a:r>
            <a:r>
              <a:rPr lang="en-US" sz="2400" dirty="0" smtClean="0">
                <a:latin typeface="Times New Roman" pitchFamily="18" charset="0"/>
                <a:cs typeface="Times New Roman" pitchFamily="18" charset="0"/>
                <a:sym typeface="Symbol"/>
              </a:rPr>
              <a:t></a:t>
            </a:r>
            <a:r>
              <a:rPr lang="en-US" sz="2400" baseline="30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nSpc>
                <a:spcPct val="150000"/>
              </a:lnSpc>
            </a:pPr>
            <a:r>
              <a:rPr lang="en-US" sz="2400" dirty="0" smtClean="0">
                <a:latin typeface="Times New Roman" pitchFamily="18" charset="0"/>
                <a:cs typeface="Times New Roman" pitchFamily="18" charset="0"/>
              </a:rPr>
              <a:t>Limitation: This law holds well only for the longer wavelength and not for the shorter wavelength. </a:t>
            </a:r>
            <a:endParaRPr lang="en-US" dirty="0" smtClean="0"/>
          </a:p>
          <a:p>
            <a:endParaRPr lang="en-US" dirty="0" smtClean="0"/>
          </a:p>
          <a:p>
            <a:endParaRPr lang="en-US" dirty="0"/>
          </a:p>
        </p:txBody>
      </p:sp>
      <p:pic>
        <p:nvPicPr>
          <p:cNvPr id="3075" name="Picture 3"/>
          <p:cNvPicPr>
            <a:picLocks noChangeAspect="1" noChangeArrowheads="1"/>
          </p:cNvPicPr>
          <p:nvPr/>
        </p:nvPicPr>
        <p:blipFill>
          <a:blip r:embed="rId3"/>
          <a:srcRect/>
          <a:stretch>
            <a:fillRect/>
          </a:stretch>
        </p:blipFill>
        <p:spPr bwMode="auto">
          <a:xfrm>
            <a:off x="2362200" y="2819400"/>
            <a:ext cx="3324225" cy="16097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1096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2400" dirty="0" smtClean="0">
                <a:solidFill>
                  <a:srgbClr val="C00000"/>
                </a:solidFill>
                <a:latin typeface="Times New Roman" pitchFamily="18" charset="0"/>
                <a:cs typeface="Times New Roman" pitchFamily="18" charset="0"/>
              </a:rPr>
              <a:t>Planck’s quantum theory of black body radiation:</a:t>
            </a:r>
          </a:p>
          <a:p>
            <a:pPr>
              <a:lnSpc>
                <a:spcPct val="150000"/>
              </a:lnSpc>
            </a:pPr>
            <a:r>
              <a:rPr lang="en-US" sz="2000" dirty="0" smtClean="0">
                <a:solidFill>
                  <a:srgbClr val="C00000"/>
                </a:solidFill>
                <a:latin typeface="Times New Roman" pitchFamily="18" charset="0"/>
                <a:cs typeface="Times New Roman" pitchFamily="18" charset="0"/>
              </a:rPr>
              <a:t>Planck’s theory: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A black body contains a large number of oscillating particles: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Each particle is vibrating with a characteristic frequency.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The frequency of radiation emitted by the oscillator is the same as the oscillator frequency.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The oscillator can absorb energy in multiples of small unit called quantum.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This quantum of radiation is called photon.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The energy of a photon is directly proportional to the frequency of radiation emitted. 	</a:t>
            </a:r>
            <a:r>
              <a:rPr lang="en-US" sz="2000" dirty="0" err="1" smtClean="0">
                <a:latin typeface="Times New Roman" pitchFamily="18" charset="0"/>
                <a:cs typeface="Times New Roman" pitchFamily="18" charset="0"/>
              </a:rPr>
              <a:t>E∝ν</a:t>
            </a:r>
            <a:r>
              <a:rPr lang="en-US" sz="2000" dirty="0" smtClean="0">
                <a:latin typeface="Times New Roman" pitchFamily="18" charset="0"/>
                <a:cs typeface="Times New Roman" pitchFamily="18" charset="0"/>
              </a:rPr>
              <a:t>  or  E=</a:t>
            </a:r>
            <a:r>
              <a:rPr lang="en-US" sz="2000" dirty="0" err="1" smtClean="0">
                <a:latin typeface="Times New Roman" pitchFamily="18" charset="0"/>
                <a:cs typeface="Times New Roman" pitchFamily="18" charset="0"/>
              </a:rPr>
              <a:t>hν</a:t>
            </a:r>
            <a:r>
              <a:rPr lang="en-US" sz="2000" dirty="0" smtClean="0">
                <a:latin typeface="Times New Roman" pitchFamily="18" charset="0"/>
                <a:cs typeface="Times New Roman" pitchFamily="18" charset="0"/>
              </a:rPr>
              <a:t> </a:t>
            </a:r>
          </a:p>
          <a:p>
            <a:pPr marL="457200" indent="-457200">
              <a:lnSpc>
                <a:spcPct val="150000"/>
              </a:lnSpc>
              <a:buFont typeface="Wingdings" pitchFamily="2" charset="2"/>
              <a:buChar char="Ø"/>
            </a:pPr>
            <a:r>
              <a:rPr lang="en-US" sz="2000" dirty="0" smtClean="0">
                <a:latin typeface="Times New Roman" pitchFamily="18" charset="0"/>
                <a:cs typeface="Times New Roman" pitchFamily="18" charset="0"/>
              </a:rPr>
              <a:t>An oscillator vibrating with frequency can only emit energy in integral multiples of h</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 𝐸</a:t>
            </a:r>
            <a:r>
              <a:rPr lang="en-US" sz="2000" baseline="-25000"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nhν</a:t>
            </a:r>
            <a:r>
              <a:rPr lang="en-US" sz="2000" dirty="0" smtClean="0">
                <a:latin typeface="Times New Roman" pitchFamily="18" charset="0"/>
                <a:cs typeface="Times New Roman" pitchFamily="18" charset="0"/>
              </a:rPr>
              <a:t> , where n= 1, 2, 3, 4…….n. n is called quantum number. </a:t>
            </a: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91600" cy="683264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solidFill>
                  <a:srgbClr val="C00000"/>
                </a:solidFill>
                <a:latin typeface="Times New Roman" pitchFamily="18" charset="0"/>
                <a:cs typeface="Times New Roman" pitchFamily="18" charset="0"/>
              </a:rPr>
              <a:t>Planck’ law of radiation:</a:t>
            </a:r>
          </a:p>
          <a:p>
            <a:pPr>
              <a:lnSpc>
                <a:spcPct val="150000"/>
              </a:lnSpc>
            </a:pPr>
            <a:r>
              <a:rPr lang="en-US" sz="2400" dirty="0" smtClean="0">
                <a:latin typeface="Times New Roman" pitchFamily="18" charset="0"/>
                <a:cs typeface="Times New Roman" pitchFamily="18" charset="0"/>
              </a:rPr>
              <a:t>The energy density of radiations emitted by a black body at a temperature T in the wavelength range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to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+d</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is given by</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098" name="Picture 2"/>
          <p:cNvPicPr>
            <a:picLocks noChangeAspect="1" noChangeArrowheads="1"/>
          </p:cNvPicPr>
          <p:nvPr/>
        </p:nvPicPr>
        <p:blipFill>
          <a:blip r:embed="rId3"/>
          <a:srcRect/>
          <a:stretch>
            <a:fillRect/>
          </a:stretch>
        </p:blipFill>
        <p:spPr bwMode="auto">
          <a:xfrm>
            <a:off x="1676400" y="2133600"/>
            <a:ext cx="3838575" cy="14859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600200" y="4191000"/>
            <a:ext cx="5105400" cy="18192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2400" b="1" dirty="0" smtClean="0">
                <a:solidFill>
                  <a:srgbClr val="C00000"/>
                </a:solidFill>
                <a:latin typeface="Times New Roman" pitchFamily="18" charset="0"/>
                <a:cs typeface="Times New Roman" pitchFamily="18" charset="0"/>
              </a:rPr>
              <a:t>Derivation of Planck’s law:</a:t>
            </a:r>
          </a:p>
          <a:p>
            <a:pPr>
              <a:lnSpc>
                <a:spcPct val="150000"/>
              </a:lnSpc>
            </a:pPr>
            <a:r>
              <a:rPr lang="en-US" sz="2000" dirty="0" smtClean="0">
                <a:latin typeface="Times New Roman" pitchFamily="18" charset="0"/>
                <a:cs typeface="Times New Roman" pitchFamily="18" charset="0"/>
              </a:rPr>
              <a:t>Consider a black body with a large number of atomic oscillators. </a:t>
            </a:r>
          </a:p>
          <a:p>
            <a:pPr>
              <a:lnSpc>
                <a:spcPct val="150000"/>
              </a:lnSpc>
            </a:pPr>
            <a:r>
              <a:rPr lang="en-US" sz="2000" dirty="0" smtClean="0">
                <a:latin typeface="Times New Roman" pitchFamily="18" charset="0"/>
                <a:cs typeface="Times New Roman" pitchFamily="18" charset="0"/>
              </a:rPr>
              <a:t>Average energy per oscillator is </a:t>
            </a:r>
          </a:p>
          <a:p>
            <a:pPr>
              <a:lnSpc>
                <a:spcPct val="150000"/>
              </a:lnSpc>
            </a:pPr>
            <a:r>
              <a:rPr lang="en-US" sz="2000" dirty="0" smtClean="0">
                <a:latin typeface="Times New Roman" pitchFamily="18" charset="0"/>
                <a:cs typeface="Times New Roman" pitchFamily="18" charset="0"/>
              </a:rPr>
              <a:t>			Ē = E/N−−−−−(1) </a:t>
            </a:r>
          </a:p>
          <a:p>
            <a:pPr>
              <a:lnSpc>
                <a:spcPct val="150000"/>
              </a:lnSpc>
            </a:pPr>
            <a:r>
              <a:rPr lang="en-US" sz="2000" dirty="0" smtClean="0">
                <a:latin typeface="Times New Roman" pitchFamily="18" charset="0"/>
                <a:cs typeface="Times New Roman" pitchFamily="18" charset="0"/>
              </a:rPr>
              <a:t>Where E is the total energy of all the oscillators and N is the number of oscillators. </a:t>
            </a:r>
          </a:p>
          <a:p>
            <a:pPr>
              <a:lnSpc>
                <a:spcPct val="150000"/>
              </a:lnSpc>
            </a:pPr>
            <a:r>
              <a:rPr lang="en-US" sz="2000" dirty="0" smtClean="0">
                <a:latin typeface="Times New Roman" pitchFamily="18" charset="0"/>
                <a:cs typeface="Times New Roman" pitchFamily="18" charset="0"/>
              </a:rPr>
              <a:t> Let the number of oscillators in ground state is be N</a:t>
            </a:r>
            <a:r>
              <a:rPr lang="en-US" sz="2000"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p>
          <a:p>
            <a:pPr>
              <a:lnSpc>
                <a:spcPct val="150000"/>
              </a:lnSpc>
            </a:pPr>
            <a:r>
              <a:rPr lang="en-US" sz="2000" dirty="0" smtClean="0">
                <a:latin typeface="Times New Roman" pitchFamily="18" charset="0"/>
                <a:cs typeface="Times New Roman" pitchFamily="18" charset="0"/>
              </a:rPr>
              <a:t>According to Maxwell’s law of distribution, the number of oscillators having an energy value E</a:t>
            </a:r>
            <a:r>
              <a:rPr lang="en-US" sz="2000" baseline="-25000" dirty="0" smtClean="0">
                <a:latin typeface="Times New Roman" pitchFamily="18" charset="0"/>
                <a:cs typeface="Times New Roman" pitchFamily="18" charset="0"/>
              </a:rPr>
              <a:t>N</a:t>
            </a:r>
            <a:r>
              <a:rPr lang="en-US" sz="2000" dirty="0" smtClean="0">
                <a:latin typeface="Times New Roman" pitchFamily="18" charset="0"/>
                <a:cs typeface="Times New Roman" pitchFamily="18" charset="0"/>
              </a:rPr>
              <a:t> is given by </a:t>
            </a: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endParaRPr lang="en-US" sz="2000" dirty="0" smtClean="0"/>
          </a:p>
          <a:p>
            <a:pPr>
              <a:lnSpc>
                <a:spcPct val="150000"/>
              </a:lnSpc>
            </a:pPr>
            <a:r>
              <a:rPr lang="en-US" sz="2000" dirty="0" smtClean="0">
                <a:latin typeface="Times New Roman" pitchFamily="18" charset="0"/>
                <a:cs typeface="Times New Roman" pitchFamily="18" charset="0"/>
              </a:rPr>
              <a:t>Where T is the absolute temperature. K is the Boltzmann constant. </a:t>
            </a:r>
          </a:p>
          <a:p>
            <a:pPr>
              <a:lnSpc>
                <a:spcPct val="150000"/>
              </a:lnSpc>
            </a:pPr>
            <a:r>
              <a:rPr lang="en-US" sz="2000" dirty="0" smtClean="0">
                <a:latin typeface="Times New Roman" pitchFamily="18" charset="0"/>
                <a:cs typeface="Times New Roman" pitchFamily="18" charset="0"/>
              </a:rPr>
              <a:t>Let N</a:t>
            </a:r>
            <a:r>
              <a:rPr lang="en-US" sz="2000"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be the number of oscillators having energy E</a:t>
            </a:r>
            <a:r>
              <a:rPr lang="en-US" sz="2000"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p>
          <a:p>
            <a:pPr>
              <a:lnSpc>
                <a:spcPct val="150000"/>
              </a:lnSpc>
            </a:pPr>
            <a:r>
              <a:rPr lang="en-US" sz="2000" dirty="0" smtClean="0">
                <a:latin typeface="Times New Roman" pitchFamily="18" charset="0"/>
                <a:cs typeface="Times New Roman" pitchFamily="18" charset="0"/>
              </a:rPr>
              <a:t>N</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be the number of oscillators having energy E</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p>
          <a:p>
            <a:pPr>
              <a:lnSpc>
                <a:spcPct val="150000"/>
              </a:lnSpc>
            </a:pPr>
            <a:r>
              <a:rPr lang="en-US" sz="2000" dirty="0" smtClean="0">
                <a:latin typeface="Times New Roman" pitchFamily="18" charset="0"/>
                <a:cs typeface="Times New Roman" pitchFamily="18" charset="0"/>
              </a:rPr>
              <a:t>N</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be the number of oscillators having energy E</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and so on. </a:t>
            </a: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 </a:t>
            </a:r>
          </a:p>
          <a:p>
            <a:endParaRPr lang="en-US" dirty="0"/>
          </a:p>
        </p:txBody>
      </p:sp>
      <p:pic>
        <p:nvPicPr>
          <p:cNvPr id="5122" name="Picture 2"/>
          <p:cNvPicPr>
            <a:picLocks noChangeAspect="1" noChangeArrowheads="1"/>
          </p:cNvPicPr>
          <p:nvPr/>
        </p:nvPicPr>
        <p:blipFill>
          <a:blip r:embed="rId3"/>
          <a:srcRect/>
          <a:stretch>
            <a:fillRect/>
          </a:stretch>
        </p:blipFill>
        <p:spPr bwMode="auto">
          <a:xfrm>
            <a:off x="2362200" y="3733800"/>
            <a:ext cx="4362450" cy="6191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1868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smtClean="0">
                <a:latin typeface="Times New Roman" pitchFamily="18" charset="0"/>
                <a:cs typeface="Times New Roman" pitchFamily="18" charset="0"/>
              </a:rPr>
              <a:t>Then</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From Planck’s theory, E can take only integral values of h</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a:t>
            </a:r>
          </a:p>
          <a:p>
            <a:pPr>
              <a:lnSpc>
                <a:spcPct val="150000"/>
              </a:lnSpc>
            </a:pPr>
            <a:r>
              <a:rPr lang="en-US" sz="2000" dirty="0" smtClean="0">
                <a:latin typeface="Times New Roman" pitchFamily="18" charset="0"/>
                <a:cs typeface="Times New Roman" pitchFamily="18" charset="0"/>
              </a:rPr>
              <a:t>Hence the possible energy are 0, h</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2 h</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,3 h</a:t>
            </a:r>
            <a:r>
              <a:rPr lang="en-US" sz="2000" dirty="0" smtClean="0">
                <a:latin typeface="Times New Roman" pitchFamily="18" charset="0"/>
                <a:cs typeface="Times New Roman" pitchFamily="18" charset="0"/>
                <a:sym typeface="Symbol"/>
              </a:rPr>
              <a:t> </a:t>
            </a:r>
            <a:r>
              <a:rPr lang="en-US" sz="2000" dirty="0" smtClean="0">
                <a:latin typeface="Times New Roman" pitchFamily="18" charset="0"/>
                <a:cs typeface="Times New Roman" pitchFamily="18" charset="0"/>
              </a:rPr>
              <a:t>……. and so on.</a:t>
            </a: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pic>
        <p:nvPicPr>
          <p:cNvPr id="5" name="Picture 3"/>
          <p:cNvPicPr>
            <a:picLocks noChangeAspect="1" noChangeArrowheads="1"/>
          </p:cNvPicPr>
          <p:nvPr/>
        </p:nvPicPr>
        <p:blipFill>
          <a:blip r:embed="rId3"/>
          <a:srcRect/>
          <a:stretch>
            <a:fillRect/>
          </a:stretch>
        </p:blipFill>
        <p:spPr bwMode="auto">
          <a:xfrm>
            <a:off x="142875" y="457200"/>
            <a:ext cx="9001125" cy="14859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0" y="3200400"/>
            <a:ext cx="8648700" cy="1714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762000" y="4953000"/>
            <a:ext cx="7781925" cy="29241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812</Words>
  <Application>Microsoft Office PowerPoint</Application>
  <PresentationFormat>On-screen Show (4:3)</PresentationFormat>
  <Paragraphs>327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ASHOK</dc:creator>
  <cp:lastModifiedBy>ASHOK</cp:lastModifiedBy>
  <cp:revision>45</cp:revision>
  <dcterms:created xsi:type="dcterms:W3CDTF">2006-08-16T00:00:00Z</dcterms:created>
  <dcterms:modified xsi:type="dcterms:W3CDTF">2019-12-11T14:39:40Z</dcterms:modified>
</cp:coreProperties>
</file>